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8" r:id="rId5"/>
    <p:sldId id="267" r:id="rId6"/>
    <p:sldId id="259" r:id="rId7"/>
    <p:sldId id="260" r:id="rId8"/>
    <p:sldId id="266" r:id="rId9"/>
  </p:sldIdLst>
  <p:sldSz cx="14630400" cy="8229600"/>
  <p:notesSz cx="8229600" cy="14630400"/>
  <p:embeddedFontLst>
    <p:embeddedFont>
      <p:font typeface="Agency FB" panose="020B0503020202020204" pitchFamily="34" charset="0"/>
      <p:regular r:id="rId11"/>
      <p:bold r:id="rId12"/>
    </p:embeddedFont>
    <p:embeddedFont>
      <p:font typeface="Bahnschrift" panose="020B0502040204020203" pitchFamily="34" charset="0"/>
      <p:regular r:id="rId13"/>
      <p:bold r:id="rId14"/>
    </p:embeddedFont>
    <p:embeddedFont>
      <p:font typeface="Elephant" panose="02020904090505020303" pitchFamily="18" charset="0"/>
      <p:regular r:id="rId15"/>
      <p:italic r:id="rId16"/>
    </p:embeddedFont>
    <p:embeddedFont>
      <p:font typeface="Merriweather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jas Gambheera" userId="aad7e667ad4199c4" providerId="LiveId" clId="{50D3D718-F74D-468A-AA9E-E598B090FD61}"/>
    <pc:docChg chg="modSld">
      <pc:chgData name="Ojas Gambheera" userId="aad7e667ad4199c4" providerId="LiveId" clId="{50D3D718-F74D-468A-AA9E-E598B090FD61}" dt="2025-11-29T15:06:42.165" v="2" actId="20577"/>
      <pc:docMkLst>
        <pc:docMk/>
      </pc:docMkLst>
      <pc:sldChg chg="modSp mod">
        <pc:chgData name="Ojas Gambheera" userId="aad7e667ad4199c4" providerId="LiveId" clId="{50D3D718-F74D-468A-AA9E-E598B090FD61}" dt="2025-11-29T15:06:42.165" v="2" actId="20577"/>
        <pc:sldMkLst>
          <pc:docMk/>
          <pc:sldMk cId="0" sldId="257"/>
        </pc:sldMkLst>
        <pc:spChg chg="mod">
          <ac:chgData name="Ojas Gambheera" userId="aad7e667ad4199c4" providerId="LiveId" clId="{50D3D718-F74D-468A-AA9E-E598B090FD61}" dt="2025-11-29T15:06:42.165" v="2" actId="20577"/>
          <ac:spMkLst>
            <pc:docMk/>
            <pc:sldMk cId="0" sldId="257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3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ter-distribution.streamlit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1789" y="641308"/>
            <a:ext cx="6234546" cy="575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Merriweather" pitchFamily="34" charset="-120"/>
              </a:rPr>
              <a:t>INTEGRATED PROJECT:  TEAM AI-ELDORADO’S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1494234"/>
            <a:ext cx="7416403" cy="1295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 BASED   WATER DISTRIBUTION        AND MANAGEMENT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350198" y="278999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MEMBERS:-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346245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24EG107B60- V.SIRIVENNELA REDDY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413492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24EG107B61-           M.ABHINAI NAIDU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480738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24EG107B62-                                 S.TILAK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547985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24EG107B63-                  K.SAI.AASHISH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615231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22-10-2025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350198" y="682478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BTECH AIML-B</a:t>
            </a:r>
            <a:endParaRPr lang="en-US" sz="1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E374FC-5440-A9CD-8280-496894FD068A}"/>
              </a:ext>
            </a:extLst>
          </p:cNvPr>
          <p:cNvSpPr/>
          <p:nvPr/>
        </p:nvSpPr>
        <p:spPr>
          <a:xfrm>
            <a:off x="12751724" y="7581207"/>
            <a:ext cx="1878676" cy="6483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A4464-2C62-E0A3-B1EB-0AC6595AD641}"/>
              </a:ext>
            </a:extLst>
          </p:cNvPr>
          <p:cNvSpPr/>
          <p:nvPr/>
        </p:nvSpPr>
        <p:spPr>
          <a:xfrm>
            <a:off x="12602095" y="7581207"/>
            <a:ext cx="2028305" cy="648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6323"/>
            <a:ext cx="8661440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</a:rPr>
              <a:t>EXECUTIVE SUMMARY OF 8 WEEKS: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" y="985622"/>
            <a:ext cx="3592446" cy="35924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7208" y="2209919"/>
            <a:ext cx="7536894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37208" y="3763737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4289368" y="801881"/>
            <a:ext cx="7774034" cy="8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We created a model for water distribution network as a </a:t>
            </a:r>
            <a:r>
              <a:rPr lang="en-US" altLang="en-US" sz="24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en-US" altLang="en-US" sz="2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 where nodes represent water sources or consumer zones, and edges are the pipelines connecting them.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project aims to improve water distribution systems by using AI to address issues such as wastage, leakage, and energy consumption and swapping the water where it is needed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7208" y="4881801"/>
            <a:ext cx="7536894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75EBC-0122-B4F3-96CF-B2B0F2CE3112}"/>
              </a:ext>
            </a:extLst>
          </p:cNvPr>
          <p:cNvSpPr/>
          <p:nvPr/>
        </p:nvSpPr>
        <p:spPr>
          <a:xfrm>
            <a:off x="12635345" y="7631084"/>
            <a:ext cx="1995055" cy="598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9095A-0207-0E9A-02BB-34348C1476C4}"/>
              </a:ext>
            </a:extLst>
          </p:cNvPr>
          <p:cNvSpPr txBox="1"/>
          <p:nvPr/>
        </p:nvSpPr>
        <p:spPr>
          <a:xfrm>
            <a:off x="1131017" y="4407650"/>
            <a:ext cx="128348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implemented AI algorithms like </a:t>
            </a:r>
            <a:r>
              <a:rPr lang="en-US" altLang="en-US" sz="22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A*</a:t>
            </a: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Dijkstra's</a:t>
            </a: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2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Greedy Algorithms</a:t>
            </a: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to simulate and optimize real-time water flow, finding the most efficient paths to meet changing consumer demand and avoid bottlenecks.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designed a </a:t>
            </a:r>
            <a:r>
              <a:rPr lang="en-US" altLang="en-US" sz="22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UI/UX model</a:t>
            </a: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to create a user-friendly interface for the system, conducting in-house testing and debugging to ensure the application's stability and usability.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solution demonstrated how to prevent water wastage by transferring unused water from a surplus area (Warangal) to an area facing a shortage (</a:t>
            </a:r>
            <a:r>
              <a:rPr lang="en-US" altLang="en-US" sz="2200" dirty="0" err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Jagityal</a:t>
            </a:r>
            <a:r>
              <a:rPr lang="en-US" altLang="en-US" sz="22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), effectively optimizing resource allocation.</a:t>
            </a:r>
          </a:p>
          <a:p>
            <a:endParaRPr lang="en-IN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891421"/>
            <a:ext cx="5304353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Aim of the Project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27842" y="1784985"/>
            <a:ext cx="12974717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mission is to revolutionize water management through intelligent, data-driven solutions that ensure every drop counts.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827842" y="2784277"/>
            <a:ext cx="4222433" cy="2344222"/>
          </a:xfrm>
          <a:prstGeom prst="roundRect">
            <a:avLst>
              <a:gd name="adj" fmla="val 27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989171" y="2945606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973" y="3072408"/>
            <a:ext cx="207526" cy="20752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9171" y="3560564"/>
            <a:ext cx="3843695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Allocation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989171" y="4102418"/>
            <a:ext cx="3899773" cy="86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Intelligently distribute water based on real-time demand patterns and system capacity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5203984" y="2784277"/>
            <a:ext cx="4222433" cy="2344222"/>
          </a:xfrm>
          <a:prstGeom prst="roundRect">
            <a:avLst>
              <a:gd name="adj" fmla="val 27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365313" y="2945606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115" y="3072408"/>
            <a:ext cx="207526" cy="20752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65313" y="3560564"/>
            <a:ext cx="3843695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Analytics</a:t>
            </a:r>
            <a:endParaRPr lang="en-US" sz="3000" dirty="0"/>
          </a:p>
        </p:txBody>
      </p:sp>
      <p:sp>
        <p:nvSpPr>
          <p:cNvPr id="13" name="Text 9"/>
          <p:cNvSpPr/>
          <p:nvPr/>
        </p:nvSpPr>
        <p:spPr>
          <a:xfrm>
            <a:off x="5365313" y="4102418"/>
            <a:ext cx="3899773" cy="86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 future water requirements using advanced data analytics and ML models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9580126" y="2784277"/>
            <a:ext cx="4222433" cy="2344222"/>
          </a:xfrm>
          <a:prstGeom prst="roundRect">
            <a:avLst>
              <a:gd name="adj" fmla="val 27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741456" y="2945606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8257" y="3072408"/>
            <a:ext cx="207526" cy="20752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41456" y="3560564"/>
            <a:ext cx="3843695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Waste Minimization</a:t>
            </a:r>
            <a:endParaRPr lang="en-US" sz="3000" dirty="0"/>
          </a:p>
        </p:txBody>
      </p:sp>
      <p:sp>
        <p:nvSpPr>
          <p:cNvPr id="18" name="Text 13"/>
          <p:cNvSpPr/>
          <p:nvPr/>
        </p:nvSpPr>
        <p:spPr>
          <a:xfrm>
            <a:off x="9741456" y="4102418"/>
            <a:ext cx="3899773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and prevent water wastage while avoiding critical shortages</a:t>
            </a:r>
            <a:endParaRPr lang="en-US" sz="1800" dirty="0"/>
          </a:p>
        </p:txBody>
      </p:sp>
      <p:sp>
        <p:nvSpPr>
          <p:cNvPr id="19" name="Shape 14"/>
          <p:cNvSpPr/>
          <p:nvPr/>
        </p:nvSpPr>
        <p:spPr>
          <a:xfrm>
            <a:off x="827842" y="5282208"/>
            <a:ext cx="6410444" cy="2055971"/>
          </a:xfrm>
          <a:prstGeom prst="roundRect">
            <a:avLst>
              <a:gd name="adj" fmla="val 31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989171" y="5443537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73" y="5570339"/>
            <a:ext cx="207526" cy="20752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9171" y="6058495"/>
            <a:ext cx="3843695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Insights</a:t>
            </a:r>
            <a:endParaRPr lang="en-US" sz="3000" dirty="0"/>
          </a:p>
        </p:txBody>
      </p:sp>
      <p:sp>
        <p:nvSpPr>
          <p:cNvPr id="23" name="Text 17"/>
          <p:cNvSpPr/>
          <p:nvPr/>
        </p:nvSpPr>
        <p:spPr>
          <a:xfrm>
            <a:off x="989171" y="6600349"/>
            <a:ext cx="6087785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actionable intelligence for rapid, informed decision-making</a:t>
            </a:r>
            <a:endParaRPr lang="en-US" sz="1800" dirty="0"/>
          </a:p>
        </p:txBody>
      </p:sp>
      <p:sp>
        <p:nvSpPr>
          <p:cNvPr id="24" name="Shape 18"/>
          <p:cNvSpPr/>
          <p:nvPr/>
        </p:nvSpPr>
        <p:spPr>
          <a:xfrm>
            <a:off x="7399615" y="5282208"/>
            <a:ext cx="6410563" cy="2055971"/>
          </a:xfrm>
          <a:prstGeom prst="roundRect">
            <a:avLst>
              <a:gd name="adj" fmla="val 31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5" name="Shape 19"/>
          <p:cNvSpPr/>
          <p:nvPr/>
        </p:nvSpPr>
        <p:spPr>
          <a:xfrm>
            <a:off x="7553325" y="5443537"/>
            <a:ext cx="461248" cy="461248"/>
          </a:xfrm>
          <a:prstGeom prst="roundRect">
            <a:avLst>
              <a:gd name="adj" fmla="val 1982249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0127" y="5570339"/>
            <a:ext cx="207526" cy="20752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53325" y="6058495"/>
            <a:ext cx="4687253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Management</a:t>
            </a:r>
            <a:endParaRPr lang="en-US" sz="3000" dirty="0"/>
          </a:p>
        </p:txBody>
      </p:sp>
      <p:sp>
        <p:nvSpPr>
          <p:cNvPr id="28" name="Text 21"/>
          <p:cNvSpPr/>
          <p:nvPr/>
        </p:nvSpPr>
        <p:spPr>
          <a:xfrm>
            <a:off x="7553325" y="6600349"/>
            <a:ext cx="6087904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equitable water distribution and long-term resource sustainability</a:t>
            </a: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C470F-1BBE-0CC5-16B3-CFD4EFCA4404}"/>
              </a:ext>
            </a:extLst>
          </p:cNvPr>
          <p:cNvSpPr/>
          <p:nvPr/>
        </p:nvSpPr>
        <p:spPr>
          <a:xfrm>
            <a:off x="12762775" y="7647709"/>
            <a:ext cx="1867626" cy="58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21073-D77E-0141-6D8A-2ECFCFC03F04}"/>
              </a:ext>
            </a:extLst>
          </p:cNvPr>
          <p:cNvSpPr txBox="1"/>
          <p:nvPr/>
        </p:nvSpPr>
        <p:spPr>
          <a:xfrm>
            <a:off x="864523" y="337602"/>
            <a:ext cx="12053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erriweather" panose="00000500000000000000" pitchFamily="2" charset="0"/>
              </a:rPr>
              <a:t>M</a:t>
            </a:r>
            <a:r>
              <a:rPr lang="en-IN" sz="4400" dirty="0">
                <a:solidFill>
                  <a:schemeClr val="bg1"/>
                </a:solidFill>
                <a:latin typeface="Merriweather" panose="00000500000000000000" pitchFamily="2" charset="0"/>
              </a:rPr>
              <a:t>AIN DETAILS OF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8E3FF-5A0C-0CD3-2E07-41BCEE632E3D}"/>
              </a:ext>
            </a:extLst>
          </p:cNvPr>
          <p:cNvSpPr txBox="1"/>
          <p:nvPr/>
        </p:nvSpPr>
        <p:spPr>
          <a:xfrm>
            <a:off x="188786" y="1405125"/>
            <a:ext cx="136993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Problem:</a:t>
            </a: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team saw that there's a lot of wasted water from things like leaks and inefficient distribution.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designed a system that uses AI to figure out how much water is needed and where, so water can be sent only where it's needed.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 FORMULA: </a:t>
            </a:r>
            <a:r>
              <a:rPr lang="en-US" altLang="en-US" sz="2600" b="1" i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US" altLang="en-US" sz="2600" b="1" i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</a:t>
            </a:r>
            <a:r>
              <a:rPr lang="en-US" altLang="en-US" sz="2600" b="1" i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c   </a:t>
            </a:r>
            <a:r>
              <a:rPr lang="en-US" altLang="en-US" sz="2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Where: Y = Predicted water distribution ,X= Independent variable M = Slope (how much Y changes when X increases by 1 unit), C = Intercept (base water distribution when X = 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Testing:</a:t>
            </a: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built an easy-to-use interface and tested the system 4 times and made an prototype . WE made sure it worked correctly and was simple for people to use.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</a:t>
            </a: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OUR tests showed the system could successfully prevent water wastage by moving unused water from a city with too much (EXCESS) to a city that needed it (water </a:t>
            </a:r>
            <a:r>
              <a:rPr lang="en-US" altLang="en-US" sz="2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scarced</a:t>
            </a:r>
            <a:r>
              <a:rPr lang="en-US" altLang="en-US" sz="2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D97A3-BF8D-9287-243F-3D6001C3F869}"/>
              </a:ext>
            </a:extLst>
          </p:cNvPr>
          <p:cNvSpPr/>
          <p:nvPr/>
        </p:nvSpPr>
        <p:spPr>
          <a:xfrm>
            <a:off x="12685222" y="7531331"/>
            <a:ext cx="1945178" cy="698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5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DCCFB-378D-AE39-A0B4-C8766B02E84F}"/>
              </a:ext>
            </a:extLst>
          </p:cNvPr>
          <p:cNvSpPr/>
          <p:nvPr/>
        </p:nvSpPr>
        <p:spPr>
          <a:xfrm>
            <a:off x="12602095" y="7547956"/>
            <a:ext cx="2028305" cy="6816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B8917-BF8C-5BE1-BC3E-0D39667FE439}"/>
              </a:ext>
            </a:extLst>
          </p:cNvPr>
          <p:cNvSpPr txBox="1"/>
          <p:nvPr/>
        </p:nvSpPr>
        <p:spPr>
          <a:xfrm>
            <a:off x="548640" y="448888"/>
            <a:ext cx="11853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Merriweather" panose="00000500000000000000" pitchFamily="2" charset="0"/>
              </a:rPr>
              <a:t>SOURCES &amp; RESOURCES ENGAGED IN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7878A-D38D-B823-8CEA-AE1046439E3E}"/>
              </a:ext>
            </a:extLst>
          </p:cNvPr>
          <p:cNvSpPr txBox="1"/>
          <p:nvPr/>
        </p:nvSpPr>
        <p:spPr>
          <a:xfrm>
            <a:off x="548640" y="1992581"/>
            <a:ext cx="1408176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Software and Libraries: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Python, </a:t>
            </a:r>
            <a:r>
              <a:rPr lang="en-US" alt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Notebook, VSCODE, scikit </a:t>
            </a:r>
            <a:r>
              <a:rPr lang="en-US" alt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learn,NetworkX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Matplotlib.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Online Visualizer: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Algorithm Visualizer (e.g., visualgo.net, AI/ML simulators).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Data: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Water usage datasets (can be mocked) and historical water usage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Concepts: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Geographic Information Systems (GIS), Remote Sensing (RS), and patents from HBRP Publication.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Resources and Research: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have used CHATGPT(for research),WORD (for documentation),IWA RESEARCHING and SCIENCE DIRECT website for research paper for short term water </a:t>
            </a:r>
            <a:r>
              <a:rPr lang="en-US" alt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distribution,GROK,WINDSURF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(for code integration)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Books took for reference: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smart Water Technologies for Sustainable Water Management and Climate Resilience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</a:rPr>
              <a:t>by Robert C. Brears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  AI Innovation for Water Policy and Sustainability</a:t>
            </a: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</a:rPr>
              <a:t> by Manish Kumar Goyal, Sachidanand Kumar, and Akhilesh Gupta</a:t>
            </a:r>
            <a:endParaRPr lang="en-US" altLang="en-US" sz="2200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6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757595"/>
            <a:ext cx="4896564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chemeClr val="bg1"/>
                </a:solidFill>
                <a:latin typeface="Merriweather" panose="00000500000000000000" pitchFamily="2" charset="0"/>
              </a:rPr>
              <a:t>FUTURE SCOPE OF THE PROJECT</a:t>
            </a:r>
          </a:p>
        </p:txBody>
      </p:sp>
      <p:sp>
        <p:nvSpPr>
          <p:cNvPr id="3" name="Text 1"/>
          <p:cNvSpPr/>
          <p:nvPr/>
        </p:nvSpPr>
        <p:spPr>
          <a:xfrm>
            <a:off x="764143" y="1582579"/>
            <a:ext cx="12820650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64143" y="2168009"/>
            <a:ext cx="319326" cy="319326"/>
          </a:xfrm>
          <a:prstGeom prst="roundRect">
            <a:avLst>
              <a:gd name="adj" fmla="val 18668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17364" y="2194620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225391" y="2150269"/>
            <a:ext cx="2838569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Conduct external user testing with real users to get more reliable feedback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341770" y="2678788"/>
            <a:ext cx="12640866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64143" y="3395543"/>
            <a:ext cx="319326" cy="319326"/>
          </a:xfrm>
          <a:prstGeom prst="roundRect">
            <a:avLst>
              <a:gd name="adj" fmla="val 18668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817364" y="3422154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225391" y="3377803"/>
            <a:ext cx="2838569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Add accessibility features like high-contrast themes, larger fonts, and screen reader support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341770" y="3906322"/>
            <a:ext cx="12640866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64143" y="4623078"/>
            <a:ext cx="319326" cy="319326"/>
          </a:xfrm>
          <a:prstGeom prst="roundRect">
            <a:avLst>
              <a:gd name="adj" fmla="val 18668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17364" y="4649688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225391" y="4605337"/>
            <a:ext cx="2838569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Getting real time data from IoT devices and allocating more efficiently.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491398" y="5044143"/>
            <a:ext cx="12640866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64143" y="5850612"/>
            <a:ext cx="319326" cy="319326"/>
          </a:xfrm>
          <a:prstGeom prst="roundRect">
            <a:avLst>
              <a:gd name="adj" fmla="val 18668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817364" y="5877223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225391" y="5832872"/>
            <a:ext cx="2049824" cy="26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Completely connect the user interface (UI/UX) with the back-end logic to create a fully working</a:t>
            </a:r>
          </a:p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prototype.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1491398" y="6244352"/>
            <a:ext cx="1106293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63613" y="7178457"/>
            <a:ext cx="319326" cy="319326"/>
          </a:xfrm>
          <a:prstGeom prst="roundRect">
            <a:avLst>
              <a:gd name="adj" fmla="val 18668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17364" y="7267158"/>
            <a:ext cx="21288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225390" y="7089755"/>
            <a:ext cx="2838569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Continue testing, debugging, and refining the system as new features are added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6CB497-92F5-44D9-013F-029F043DF9ED}"/>
              </a:ext>
            </a:extLst>
          </p:cNvPr>
          <p:cNvSpPr/>
          <p:nvPr/>
        </p:nvSpPr>
        <p:spPr>
          <a:xfrm>
            <a:off x="12851476" y="7697391"/>
            <a:ext cx="1778924" cy="532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653" y="665202"/>
            <a:ext cx="10015061" cy="982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Implementation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846653" y="2040731"/>
            <a:ext cx="5424607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Components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919639" y="3289578"/>
            <a:ext cx="3144679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846653" y="3745468"/>
            <a:ext cx="321766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development of interactive web interfaces with real-time updates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61" y="4124801"/>
            <a:ext cx="2033945" cy="20339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623495" y="4576346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69750" y="2895600"/>
            <a:ext cx="3144679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Matplotlib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569750" y="3351490"/>
            <a:ext cx="321778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data visualization for trends, flows, and system metrics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61" y="4124801"/>
            <a:ext cx="2033945" cy="20339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9427" y="4317742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648450" y="4471630"/>
            <a:ext cx="3139083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NetworkX</a:t>
            </a:r>
            <a:endParaRPr lang="en-US" sz="2450" dirty="0"/>
          </a:p>
        </p:txBody>
      </p:sp>
      <p:sp>
        <p:nvSpPr>
          <p:cNvPr id="13" name="Text 9"/>
          <p:cNvSpPr/>
          <p:nvPr/>
        </p:nvSpPr>
        <p:spPr>
          <a:xfrm>
            <a:off x="6648450" y="4927521"/>
            <a:ext cx="313908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Powerful graph modeling and network analysis for infrastructure mapping</a:t>
            </a:r>
            <a:endParaRPr lang="en-US" sz="1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61" y="4124801"/>
            <a:ext cx="2033945" cy="203394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275" y="4994731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569750" y="6047661"/>
            <a:ext cx="3144679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Scikit-learn</a:t>
            </a:r>
            <a:endParaRPr lang="en-US" sz="2450" dirty="0"/>
          </a:p>
        </p:txBody>
      </p:sp>
      <p:sp>
        <p:nvSpPr>
          <p:cNvPr id="17" name="Text 12"/>
          <p:cNvSpPr/>
          <p:nvPr/>
        </p:nvSpPr>
        <p:spPr>
          <a:xfrm>
            <a:off x="6569750" y="6503551"/>
            <a:ext cx="321778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models for prediction and NLP-powered queries</a:t>
            </a:r>
            <a:endParaRPr lang="en-US" sz="18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061" y="4124801"/>
            <a:ext cx="2033945" cy="20339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419427" y="5671721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919639" y="5653564"/>
            <a:ext cx="3144679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dirty="0">
                <a:solidFill>
                  <a:schemeClr val="bg1"/>
                </a:solidFill>
                <a:latin typeface="Merriweather" panose="00000500000000000000" pitchFamily="2" charset="0"/>
              </a:rPr>
              <a:t>PYTHON</a:t>
            </a:r>
          </a:p>
        </p:txBody>
      </p:sp>
      <p:sp>
        <p:nvSpPr>
          <p:cNvPr id="21" name="Text 15"/>
          <p:cNvSpPr/>
          <p:nvPr/>
        </p:nvSpPr>
        <p:spPr>
          <a:xfrm>
            <a:off x="846653" y="6109454"/>
            <a:ext cx="321766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state management for seamless user experience</a:t>
            </a:r>
            <a:endParaRPr lang="en-US" sz="18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061" y="4124801"/>
            <a:ext cx="2033945" cy="203394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623495" y="5413117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8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772" y="2060377"/>
            <a:ext cx="2348151" cy="2273618"/>
          </a:xfrm>
          <a:prstGeom prst="rect">
            <a:avLst/>
          </a:prstGeom>
        </p:spPr>
      </p:pic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0994" y="4510802"/>
            <a:ext cx="2348151" cy="23481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589ECAD-EAD3-B385-63C4-C4AA05F49EDF}"/>
              </a:ext>
            </a:extLst>
          </p:cNvPr>
          <p:cNvSpPr/>
          <p:nvPr/>
        </p:nvSpPr>
        <p:spPr>
          <a:xfrm>
            <a:off x="12526923" y="7631084"/>
            <a:ext cx="2103477" cy="598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5F97D8-73D1-2661-CCED-02CBF2174ADA}"/>
              </a:ext>
            </a:extLst>
          </p:cNvPr>
          <p:cNvSpPr/>
          <p:nvPr/>
        </p:nvSpPr>
        <p:spPr>
          <a:xfrm>
            <a:off x="12552218" y="7597833"/>
            <a:ext cx="2078182" cy="63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628B2-7403-8E33-EEF2-960F3BC9C21B}"/>
              </a:ext>
            </a:extLst>
          </p:cNvPr>
          <p:cNvSpPr txBox="1"/>
          <p:nvPr/>
        </p:nvSpPr>
        <p:spPr>
          <a:xfrm>
            <a:off x="-2859579" y="291976"/>
            <a:ext cx="1167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lephant" panose="02020904090505020303" pitchFamily="18" charset="0"/>
              </a:rPr>
              <a:t>EVIDENCES: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15B95-1D8E-10C6-27AA-129CD94D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1167866"/>
            <a:ext cx="6517178" cy="501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FEF1D-76D5-0B04-5902-110336E0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700" y="1206394"/>
            <a:ext cx="7095135" cy="488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4C644-BD8D-798F-27F3-818C47D00252}"/>
              </a:ext>
            </a:extLst>
          </p:cNvPr>
          <p:cNvSpPr txBox="1"/>
          <p:nvPr/>
        </p:nvSpPr>
        <p:spPr>
          <a:xfrm>
            <a:off x="1047404" y="7060560"/>
            <a:ext cx="9310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OUR PROTOTYPE: 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  <a:hlinkClick r:id="rId4"/>
              </a:rPr>
              <a:t>WATER DISTRIBUTION.APP</a:t>
            </a:r>
            <a:endParaRPr lang="en-IN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4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775</Words>
  <Application>Microsoft Office PowerPoint</Application>
  <PresentationFormat>Custom</PresentationFormat>
  <Paragraphs>93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Bahnschrift</vt:lpstr>
      <vt:lpstr>Arial</vt:lpstr>
      <vt:lpstr>Merriweather</vt:lpstr>
      <vt:lpstr>Elephant</vt:lpstr>
      <vt:lpstr>Times New Roman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kotha sai aashish</dc:creator>
  <cp:lastModifiedBy>Ojas Gambheera</cp:lastModifiedBy>
  <cp:revision>5</cp:revision>
  <dcterms:created xsi:type="dcterms:W3CDTF">2025-10-19T07:41:54Z</dcterms:created>
  <dcterms:modified xsi:type="dcterms:W3CDTF">2025-11-29T15:06:53Z</dcterms:modified>
</cp:coreProperties>
</file>